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93400"/>
  <p:notesSz cx="7556500" cy="106934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59628" cy="71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11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transform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Figure(2.49)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single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2477" y="1778480"/>
            <a:ext cx="3561776" cy="47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1394" y="2018403"/>
            <a:ext cx="25477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Hence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equivalent,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1394" y="2256781"/>
            <a:ext cx="195107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15974" y="23450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21155" y="23450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01394" y="2485381"/>
            <a:ext cx="3287590" cy="7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Hence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06449" y="2950908"/>
            <a:ext cx="58534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250" spc="8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81">
                <a:solidFill>
                  <a:srgbClr val="000000"/>
                </a:solidFill>
                <a:latin typeface="Cambria Math"/>
                <a:cs typeface="Cambria Math"/>
              </a:rPr>
              <a:t>×6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01394" y="3076566"/>
            <a:ext cx="5496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97735" y="3076566"/>
            <a:ext cx="65332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2Ω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15974" y="3198558"/>
            <a:ext cx="556765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88">
                <a:solidFill>
                  <a:srgbClr val="000000"/>
                </a:solidFill>
                <a:latin typeface="Cambria Math"/>
                <a:cs typeface="Cambria Math"/>
              </a:rPr>
              <a:t>3+6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02909" y="3391272"/>
            <a:ext cx="126153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87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(2.49)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2477" y="3856963"/>
            <a:ext cx="4413122" cy="716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50" spc="-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Hence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</a:p>
          <a:p>
            <a:pPr marL="228917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equivalent,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01394" y="4325357"/>
            <a:ext cx="306689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14V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49705" y="44136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831085" y="44136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03195" y="44136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01394" y="4563863"/>
            <a:ext cx="4046666" cy="953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series.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Hence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  <a:p>
            <a:pPr marL="0" marR="0">
              <a:lnSpc>
                <a:spcPts val="1580"/>
              </a:lnSpc>
              <a:spcBef>
                <a:spcPts val="24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5">
                <a:solidFill>
                  <a:srgbClr val="000000"/>
                </a:solidFill>
                <a:latin typeface="Times New Roman"/>
                <a:cs typeface="Times New Roman"/>
              </a:rPr>
              <a:t>6Ω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01394" y="5269221"/>
            <a:ext cx="3911830" cy="7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Figure(2.50).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636259" y="5507727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87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(2.50)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2477" y="6211796"/>
            <a:ext cx="4699253" cy="945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Convert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(6A)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(2Ω)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228917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(2Ω)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</a:p>
          <a:p>
            <a:pPr marL="228917" marR="0">
              <a:lnSpc>
                <a:spcPts val="1580"/>
              </a:lnSpc>
              <a:spcBef>
                <a:spcPts val="221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Figure(2.51).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01394" y="6917511"/>
            <a:ext cx="185587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IR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12V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636259" y="7395329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B050"/>
                </a:solidFill>
                <a:latin typeface="Times New Roman"/>
                <a:cs typeface="Times New Roman"/>
              </a:rPr>
              <a:t>ure</a:t>
            </a:r>
            <a:r>
              <a:rPr sz="1450" b="1" spc="11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(2.51)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72477" y="7860891"/>
            <a:ext cx="4565027" cy="955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Figure(2.50)</a:t>
            </a:r>
            <a:r>
              <a:rPr sz="1450" b="1" spc="-8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sources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ies</a:t>
            </a:r>
          </a:p>
          <a:p>
            <a:pPr marL="228917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istors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als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o.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Hence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228917" marR="0">
              <a:lnSpc>
                <a:spcPts val="1580"/>
              </a:lnSpc>
              <a:spcBef>
                <a:spcPts val="246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equivalent,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49019" y="8567792"/>
            <a:ext cx="31771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FF0000"/>
                </a:solidFill>
                <a:latin typeface="Times New Roman"/>
                <a:cs typeface="Times New Roman"/>
              </a:rPr>
              <a:t>18V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97330" y="86560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69185" y="86560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50820" y="86560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49019" y="8806171"/>
            <a:ext cx="298957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18Ω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78280" y="88944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50135" y="88944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212720" y="88944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01394" y="9053948"/>
            <a:ext cx="4110430" cy="47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Figure(2.52)</a:t>
            </a: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760465" y="9416153"/>
            <a:ext cx="12614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87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(2.52)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41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264077" cy="1325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9: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4-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</a:p>
          <a:p>
            <a:pPr marL="0" marR="0">
              <a:lnSpc>
                <a:spcPts val="1727"/>
              </a:lnSpc>
              <a:spcBef>
                <a:spcPts val="59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15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Kirchhoff‘s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7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aws.</a:t>
            </a:r>
          </a:p>
          <a:p>
            <a:pPr marL="47625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728"/>
              </a:lnSpc>
              <a:spcBef>
                <a:spcPts val="60"/>
              </a:spcBef>
              <a:spcAft>
                <a:spcPct val="0"/>
              </a:spcAft>
            </a:pP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given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redrawn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assumed</a:t>
            </a:r>
            <a:r>
              <a:rPr sz="1450" spc="5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dis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tribut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ion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16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Applying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KVL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different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closed</a:t>
            </a:r>
            <a:r>
              <a:rPr sz="1450" spc="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ops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4549" y="4810227"/>
            <a:ext cx="1271443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00B050"/>
                </a:solidFill>
                <a:latin typeface="Times New Roman"/>
                <a:cs typeface="Times New Roman"/>
              </a:rPr>
              <a:t>(3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15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78121" y="4810227"/>
            <a:ext cx="1271316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16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5812782"/>
            <a:ext cx="147275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Circuit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EFADE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87805" y="6050907"/>
            <a:ext cx="2209050" cy="696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6)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</a:p>
          <a:p>
            <a:pPr marL="19050" marR="0">
              <a:lnSpc>
                <a:spcPts val="1580"/>
              </a:lnSpc>
              <a:spcBef>
                <a:spcPts val="147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6270363"/>
            <a:ext cx="4318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20996" y="6270363"/>
            <a:ext cx="684044" cy="1897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78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...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 spc="49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</a:p>
          <a:p>
            <a:pPr marL="47878" marR="0">
              <a:lnSpc>
                <a:spcPts val="1580"/>
              </a:lnSpc>
              <a:spcBef>
                <a:spcPts val="4049"/>
              </a:spcBef>
              <a:spcAft>
                <a:spcPct val="0"/>
              </a:spcAft>
            </a:pP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...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 spc="10">
                <a:solidFill>
                  <a:srgbClr val="ED008D"/>
                </a:solidFill>
                <a:latin typeface="Times New Roman"/>
                <a:cs typeface="Times New Roman"/>
              </a:rPr>
              <a:t>ii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</a:p>
          <a:p>
            <a:pPr marL="0" marR="0">
              <a:lnSpc>
                <a:spcPts val="1580"/>
              </a:lnSpc>
              <a:spcBef>
                <a:spcPts val="3974"/>
              </a:spcBef>
              <a:spcAft>
                <a:spcPct val="0"/>
              </a:spcAft>
            </a:pPr>
            <a:r>
              <a:rPr sz="1450" spc="12">
                <a:solidFill>
                  <a:srgbClr val="231F20"/>
                </a:solidFill>
                <a:latin typeface="Times New Roman"/>
                <a:cs typeface="Times New Roman"/>
              </a:rPr>
              <a:t>...</a:t>
            </a:r>
            <a:r>
              <a:rPr sz="1450" b="1" spc="-108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iii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6518013"/>
            <a:ext cx="4699041" cy="1887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Circuit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ABCDA</a:t>
            </a:r>
          </a:p>
          <a:p>
            <a:pPr marL="89662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10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6)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6)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</a:p>
          <a:p>
            <a:pPr marL="915670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40</a:t>
            </a:r>
          </a:p>
          <a:p>
            <a:pPr marL="0" marR="0">
              <a:lnSpc>
                <a:spcPts val="1580"/>
              </a:lnSpc>
              <a:spcBef>
                <a:spcPts val="244"/>
              </a:spcBef>
              <a:spcAft>
                <a:spcPct val="0"/>
              </a:spcAft>
            </a:pP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Circuit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ED008D"/>
                </a:solidFill>
                <a:latin typeface="Times New Roman"/>
                <a:cs typeface="Times New Roman"/>
              </a:rPr>
              <a:t>EDCGE</a:t>
            </a:r>
          </a:p>
          <a:p>
            <a:pPr marL="944245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6)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3(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10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6)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24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</a:p>
          <a:p>
            <a:pPr marL="915670" marR="0">
              <a:lnSpc>
                <a:spcPts val="1580"/>
              </a:lnSpc>
              <a:spcBef>
                <a:spcPts val="221"/>
              </a:spcBef>
              <a:spcAft>
                <a:spcPct val="0"/>
              </a:spcAft>
            </a:pP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48</a:t>
            </a:r>
          </a:p>
          <a:p>
            <a:pPr marL="0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-6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above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equations</a:t>
            </a:r>
            <a:r>
              <a:rPr sz="1450" spc="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get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FF0000"/>
                </a:solidFill>
                <a:latin typeface="Times New Roman"/>
                <a:cs typeface="Times New Roman"/>
              </a:rPr>
              <a:t>4.1</a:t>
            </a:r>
            <a:r>
              <a:rPr sz="1450" b="1" spc="5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59" y="6985372"/>
            <a:ext cx="4315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1184" y="7690857"/>
            <a:ext cx="4315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4648771" cy="953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15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12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12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Use</a:t>
            </a:r>
            <a:r>
              <a:rPr sz="1450" spc="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5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Conversion</a:t>
            </a:r>
            <a:r>
              <a:rPr sz="145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technique</a:t>
            </a:r>
            <a:r>
              <a:rPr sz="1450" spc="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ad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Figure(2.53)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ts val="244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018403"/>
            <a:ext cx="4668813" cy="88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1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 spc="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11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450" spc="2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ies</a:t>
            </a:r>
            <a:r>
              <a:rPr sz="1450" spc="2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spc="18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been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converted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equivalent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source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3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parallel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Figure(2.54)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16778" y="2428231"/>
            <a:ext cx="122774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Figure(2.53)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2990841"/>
            <a:ext cx="4370614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Figure(2.54)</a:t>
            </a:r>
            <a:r>
              <a:rPr sz="1450" b="1" spc="13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he</a:t>
            </a:r>
            <a:r>
              <a:rPr sz="1450" spc="1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2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parallel</a:t>
            </a:r>
            <a:r>
              <a:rPr sz="145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resistances</a:t>
            </a:r>
            <a:r>
              <a:rPr sz="1450" spc="21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spc="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50" spc="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combined</a:t>
            </a:r>
            <a:r>
              <a:rPr sz="1450" spc="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12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single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7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Figure(2.55)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16778" y="4134857"/>
            <a:ext cx="1357169" cy="190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7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Figure(2.54)</a:t>
            </a:r>
          </a:p>
          <a:p>
            <a:pPr marL="0" marR="0">
              <a:lnSpc>
                <a:spcPts val="1580"/>
              </a:lnSpc>
              <a:spcBef>
                <a:spcPts val="9629"/>
              </a:spcBef>
              <a:spcAft>
                <a:spcPct val="0"/>
              </a:spcAft>
            </a:pP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Figure(2.55)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4544813"/>
            <a:ext cx="4739699" cy="149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4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Figure(2.55)</a:t>
            </a:r>
            <a:r>
              <a:rPr sz="1450" b="1" spc="126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4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5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4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sources</a:t>
            </a:r>
            <a:r>
              <a:rPr sz="1450" spc="49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cannot</a:t>
            </a:r>
            <a:r>
              <a:rPr sz="1450" spc="4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ombined</a:t>
            </a:r>
            <a:r>
              <a:rPr sz="1450" spc="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together</a:t>
            </a:r>
            <a:r>
              <a:rPr sz="1450" spc="10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because</a:t>
            </a:r>
            <a:r>
              <a:rPr sz="145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istance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present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sz="1450" spc="3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po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ints</a:t>
            </a:r>
            <a:r>
              <a:rPr sz="1450" spc="4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31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4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C.</a:t>
            </a:r>
            <a:r>
              <a:rPr sz="1450" spc="39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4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remove</a:t>
            </a:r>
            <a:r>
              <a:rPr sz="1450" spc="4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sz="1450" spc="47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hurd</a:t>
            </a:r>
            <a:r>
              <a:rPr sz="1450" spc="-2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le,</a:t>
            </a:r>
            <a:r>
              <a:rPr sz="1450" spc="4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</a:p>
          <a:p>
            <a:pPr marL="0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convert</a:t>
            </a:r>
            <a:r>
              <a:rPr sz="1450" spc="45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5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50" spc="4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41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5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4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51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parallel</a:t>
            </a:r>
            <a:r>
              <a:rPr sz="1450" spc="4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450" spc="4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2Ω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resistor</a:t>
            </a:r>
            <a:r>
              <a:rPr sz="1450" spc="60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  <a:r>
              <a:rPr sz="1450" spc="1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equivalent</a:t>
            </a:r>
            <a:r>
              <a:rPr sz="1450" spc="17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spc="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ltage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ies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2Ω</a:t>
            </a:r>
            <a:r>
              <a:rPr sz="1450" spc="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resistor</a:t>
            </a:r>
            <a:r>
              <a:rPr sz="1450" spc="3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Figure(2.56)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6136632"/>
            <a:ext cx="4647431" cy="887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2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Figure(2.56)</a:t>
            </a:r>
            <a:r>
              <a:rPr sz="1450" b="1" spc="81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2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spc="1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spc="1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 spc="2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450" spc="2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ies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(2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2)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spc="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again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converted</a:t>
            </a:r>
            <a:r>
              <a:rPr sz="1450" spc="2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equivalent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7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7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Figure(2.57)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853" y="7080622"/>
            <a:ext cx="123334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Figure(2.56)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59" y="7433429"/>
            <a:ext cx="7463264" cy="977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Figure(2.57)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ources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can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450" spc="-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combined</a:t>
            </a:r>
            <a:r>
              <a:rPr sz="1450" spc="7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ing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le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1">
                <a:solidFill>
                  <a:srgbClr val="231F20"/>
                </a:solidFill>
                <a:latin typeface="Times New Roman"/>
                <a:cs typeface="Times New Roman"/>
              </a:rPr>
              <a:t>4-A</a:t>
            </a:r>
            <a:r>
              <a:rPr sz="145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7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Figure(2.58)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4-A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divided</a:t>
            </a:r>
            <a:r>
              <a:rPr sz="145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  <a:r>
              <a:rPr sz="1450" spc="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equal</a:t>
            </a:r>
            <a:r>
              <a:rPr sz="1450" spc="-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parts</a:t>
            </a:r>
            <a:r>
              <a:rPr sz="1450" spc="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point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because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each</a:t>
            </a:r>
            <a:r>
              <a:rPr sz="145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80"/>
              </a:lnSpc>
              <a:spcBef>
                <a:spcPts val="319"/>
              </a:spcBef>
              <a:spcAft>
                <a:spcPct val="0"/>
              </a:spcAft>
            </a:pP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parallel</a:t>
            </a:r>
            <a:r>
              <a:rPr sz="1450" spc="-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paths</a:t>
            </a:r>
            <a:r>
              <a:rPr sz="1450" spc="9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Ω.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Hence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I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350" spc="40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5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66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92174" y="9568870"/>
            <a:ext cx="122774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Figure(2.57)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760465" y="9568870"/>
            <a:ext cx="122774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Figure(2.58)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42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477" y="1357975"/>
            <a:ext cx="3113265" cy="479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25">
                <a:solidFill>
                  <a:srgbClr val="FF0000"/>
                </a:solidFill>
                <a:latin typeface="Times New Roman"/>
                <a:cs typeface="Times New Roman"/>
              </a:rPr>
              <a:t>2-</a:t>
            </a:r>
            <a:r>
              <a:rPr sz="1450" b="1" spc="18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FF0000"/>
                </a:solidFill>
                <a:latin typeface="Arial"/>
                <a:cs typeface="Arial"/>
              </a:rPr>
              <a:t>Kirchhoff’s</a:t>
            </a:r>
            <a:r>
              <a:rPr sz="1450" b="1" spc="-68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25">
                <a:solidFill>
                  <a:srgbClr val="FF0000"/>
                </a:solidFill>
                <a:latin typeface="Arial"/>
                <a:cs typeface="Arial"/>
              </a:rPr>
              <a:t>voltage</a:t>
            </a:r>
            <a:r>
              <a:rPr sz="1450" b="1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41">
                <a:solidFill>
                  <a:srgbClr val="FF0000"/>
                </a:solidFill>
                <a:latin typeface="Arial"/>
                <a:cs typeface="Arial"/>
              </a:rPr>
              <a:t>law</a:t>
            </a:r>
            <a:r>
              <a:rPr sz="1450" b="1" spc="12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20">
                <a:solidFill>
                  <a:srgbClr val="FF0000"/>
                </a:solidFill>
                <a:latin typeface="Arial"/>
                <a:cs typeface="Arial"/>
              </a:rPr>
              <a:t>(KVL)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7702" y="1720179"/>
            <a:ext cx="7034773" cy="68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FF0000"/>
                </a:solidFill>
                <a:latin typeface="Arial"/>
                <a:cs typeface="Arial"/>
              </a:rPr>
              <a:t>Kirchhoff’s</a:t>
            </a:r>
            <a:r>
              <a:rPr sz="1450" b="1" spc="-68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25">
                <a:solidFill>
                  <a:srgbClr val="FF0000"/>
                </a:solidFill>
                <a:latin typeface="Arial"/>
                <a:cs typeface="Arial"/>
              </a:rPr>
              <a:t>voltage</a:t>
            </a:r>
            <a:r>
              <a:rPr sz="1450" b="1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41">
                <a:solidFill>
                  <a:srgbClr val="FF0000"/>
                </a:solidFill>
                <a:latin typeface="Arial"/>
                <a:cs typeface="Arial"/>
              </a:rPr>
              <a:t>law</a:t>
            </a:r>
            <a:r>
              <a:rPr sz="1450" b="1" spc="12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20">
                <a:solidFill>
                  <a:srgbClr val="FF0000"/>
                </a:solidFill>
                <a:latin typeface="Arial"/>
                <a:cs typeface="Arial"/>
              </a:rPr>
              <a:t>(KVL)</a:t>
            </a:r>
            <a:r>
              <a:rPr sz="1450" b="1" spc="-76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states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algebraic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ltages</a:t>
            </a:r>
            <a:r>
              <a:rPr sz="145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around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path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loop)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zero.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256781"/>
            <a:ext cx="35279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Expressed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mathematically,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states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4587" y="2519750"/>
            <a:ext cx="286359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JMWKRB+Cambria Math"/>
                <a:cs typeface="JMWKRB+Cambria Math"/>
              </a:rPr>
              <a:t>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7119" y="2741751"/>
            <a:ext cx="1120574" cy="514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1573">
                <a:solidFill>
                  <a:srgbClr val="000000"/>
                </a:solidFill>
                <a:latin typeface="JMWKRB+Cambria Math"/>
                <a:cs typeface="JMWKRB+Cambria Math"/>
              </a:rPr>
              <a:t> </a:t>
            </a:r>
            <a:r>
              <a:rPr sz="1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1">
                <a:solidFill>
                  <a:srgbClr val="000000"/>
                </a:solidFill>
                <a:latin typeface="JMWKRB+Cambria Math"/>
                <a:cs typeface="JMWKRB+Cambria Math"/>
              </a:rPr>
              <a:t>푣</a:t>
            </a:r>
            <a:r>
              <a:rPr sz="1400" baseline="-20689">
                <a:solidFill>
                  <a:srgbClr val="000000"/>
                </a:solidFill>
                <a:latin typeface="JMWKRB+Cambria Math"/>
                <a:cs typeface="JMWKRB+Cambria Math"/>
              </a:rPr>
              <a:t>푚</a:t>
            </a:r>
            <a:r>
              <a:rPr sz="1500" spc="181" baseline="-206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3219441"/>
            <a:ext cx="7461449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M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branches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loop)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85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350" spc="1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voltage.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(3.2)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3982204"/>
            <a:ext cx="209318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33">
                <a:solidFill>
                  <a:srgbClr val="000000"/>
                </a:solidFill>
                <a:latin typeface="Times New Roman"/>
                <a:cs typeface="Times New Roman"/>
              </a:rPr>
              <a:t>-v</a:t>
            </a:r>
            <a:r>
              <a:rPr sz="1450" i="1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i="1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i="1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50" i="1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i="1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i="1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7227" y="40707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29969" y="40707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82649" y="40707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69160" y="40707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12314" y="40707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3559" y="4192007"/>
            <a:ext cx="200288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Rearranging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4392413"/>
            <a:ext cx="174924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i="1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i="1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= 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i="1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9759" y="44806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72819" y="44806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15974" y="44806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69160" y="44806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12314" y="44806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4601963"/>
            <a:ext cx="238358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interpreted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b="1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712840" y="4802242"/>
            <a:ext cx="117517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B050"/>
                </a:solidFill>
                <a:latin typeface="Times New Roman"/>
                <a:cs typeface="Times New Roman"/>
              </a:rPr>
              <a:t>ure</a:t>
            </a:r>
            <a:r>
              <a:rPr sz="1450" b="1" spc="1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(3.2)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39127" y="5161879"/>
            <a:ext cx="6648753" cy="68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FF0000"/>
                </a:solidFill>
                <a:latin typeface="Arial"/>
                <a:cs typeface="Arial"/>
              </a:rPr>
              <a:t>Kirchhoff’s</a:t>
            </a:r>
            <a:r>
              <a:rPr sz="1450" b="1" spc="-68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25">
                <a:solidFill>
                  <a:srgbClr val="FF0000"/>
                </a:solidFill>
                <a:latin typeface="Arial"/>
                <a:cs typeface="Arial"/>
              </a:rPr>
              <a:t>voltage</a:t>
            </a:r>
            <a:r>
              <a:rPr sz="1450" b="1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41">
                <a:solidFill>
                  <a:srgbClr val="FF0000"/>
                </a:solidFill>
                <a:latin typeface="Arial"/>
                <a:cs typeface="Arial"/>
              </a:rPr>
              <a:t>law</a:t>
            </a:r>
            <a:r>
              <a:rPr sz="1450" b="1" spc="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spc="-20">
                <a:solidFill>
                  <a:srgbClr val="FF0000"/>
                </a:solidFill>
                <a:latin typeface="Arial"/>
                <a:cs typeface="Arial"/>
              </a:rPr>
              <a:t>(KVL)</a:t>
            </a:r>
            <a:r>
              <a:rPr sz="1450" b="1" spc="-10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states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drops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rises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3559" y="6160434"/>
            <a:ext cx="5545495" cy="47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ct val="0"/>
              </a:spcBef>
              <a:spcAft>
                <a:spcPct val="0"/>
              </a:spcAft>
            </a:pPr>
            <a:r>
              <a:rPr sz="1450" b="1" u="sng" spc="-20">
                <a:solidFill>
                  <a:srgbClr val="FF0000"/>
                </a:solidFill>
                <a:latin typeface="Arial"/>
                <a:cs typeface="Arial"/>
              </a:rPr>
              <a:t>Determination</a:t>
            </a:r>
            <a:r>
              <a:rPr sz="1450" b="1" u="sng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1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450" b="1" u="sng" spc="-7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33">
                <a:solidFill>
                  <a:srgbClr val="FF0000"/>
                </a:solidFill>
                <a:latin typeface="Arial"/>
                <a:cs typeface="Arial"/>
              </a:rPr>
              <a:t>signs</a:t>
            </a:r>
            <a:r>
              <a:rPr sz="1450" b="1" u="sng" spc="2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46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450" b="1" u="sng" spc="52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31">
                <a:solidFill>
                  <a:srgbClr val="FF0000"/>
                </a:solidFill>
                <a:latin typeface="Arial"/>
                <a:cs typeface="Arial"/>
              </a:rPr>
              <a:t>sources</a:t>
            </a:r>
            <a:r>
              <a:rPr sz="1450" b="1" u="sng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2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450" b="1" u="sng" spc="-68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23">
                <a:solidFill>
                  <a:srgbClr val="FF0000"/>
                </a:solidFill>
                <a:latin typeface="Arial"/>
                <a:cs typeface="Arial"/>
              </a:rPr>
              <a:t>elements</a:t>
            </a:r>
            <a:r>
              <a:rPr sz="1450" b="1" u="sng" spc="1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46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450" b="1" u="sng" spc="52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69">
                <a:solidFill>
                  <a:srgbClr val="FF0000"/>
                </a:solidFill>
                <a:latin typeface="Arial"/>
                <a:cs typeface="Arial"/>
              </a:rPr>
              <a:t>KVL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72477" y="6508488"/>
            <a:ext cx="7196401" cy="212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1-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18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b="1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b="1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start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positive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terminal,</a:t>
            </a:r>
          </a:p>
          <a:p>
            <a:pPr marL="228917" marR="0">
              <a:lnSpc>
                <a:spcPts val="1580"/>
              </a:lnSpc>
              <a:spcBef>
                <a:spcPts val="221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ho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uld</a:t>
            </a:r>
            <a:r>
              <a:rPr sz="145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ign.</a:t>
            </a:r>
            <a:r>
              <a:rPr sz="145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hand,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start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op</a:t>
            </a:r>
          </a:p>
          <a:p>
            <a:pPr marL="228917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posit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5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terminal,</a:t>
            </a:r>
            <a:r>
              <a:rPr sz="145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ho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uld</a:t>
            </a:r>
            <a:r>
              <a:rPr sz="145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give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  <a:p>
            <a:pPr marL="228917" marR="0">
              <a:lnSpc>
                <a:spcPts val="1580"/>
              </a:lnSpc>
              <a:spcBef>
                <a:spcPts val="24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sign.</a:t>
            </a:r>
          </a:p>
          <a:p>
            <a:pPr marL="0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2-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18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b="1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b="1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40">
                <a:solidFill>
                  <a:srgbClr val="000000"/>
                </a:solidFill>
                <a:latin typeface="Times New Roman"/>
                <a:cs typeface="Times New Roman"/>
              </a:rPr>
              <a:t>me</a:t>
            </a:r>
            <a:r>
              <a:rPr sz="1450" b="1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000000"/>
                </a:solidFill>
                <a:latin typeface="Times New Roman"/>
                <a:cs typeface="Times New Roman"/>
              </a:rPr>
              <a:t>nts</a:t>
            </a:r>
            <a:r>
              <a:rPr sz="1450" b="1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0000"/>
                </a:solidFill>
                <a:latin typeface="Times New Roman"/>
                <a:cs typeface="Times New Roman"/>
              </a:rPr>
              <a:t>(resistances),</a:t>
            </a:r>
            <a:r>
              <a:rPr sz="1450" b="1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start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228917" marR="0">
              <a:lnSpc>
                <a:spcPts val="1580"/>
              </a:lnSpc>
              <a:spcBef>
                <a:spcPts val="221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direct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it,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ho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uld</a:t>
            </a:r>
            <a:r>
              <a:rPr sz="145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5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posit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sign.</a:t>
            </a:r>
          </a:p>
          <a:p>
            <a:pPr marL="228917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b="1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 b="1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0000"/>
                </a:solidFill>
                <a:latin typeface="Times New Roman"/>
                <a:cs typeface="Times New Roman"/>
              </a:rPr>
              <a:t>hand,</a:t>
            </a:r>
            <a:r>
              <a:rPr sz="1450" b="1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start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opposite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irection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228917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it,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then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ho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uld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sign.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86777" y="8691617"/>
            <a:ext cx="640703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0">
                <a:solidFill>
                  <a:srgbClr val="7030A0"/>
                </a:solidFill>
                <a:latin typeface="Times New Roman"/>
                <a:cs typeface="Times New Roman"/>
              </a:rPr>
              <a:t>Note:</a:t>
            </a:r>
            <a:r>
              <a:rPr sz="1450" b="1" spc="-79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you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als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reverse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above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assumption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lv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problems,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86777" y="8939648"/>
            <a:ext cx="121568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stated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elo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44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2477" y="1341492"/>
            <a:ext cx="7188803" cy="2135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25">
                <a:solidFill>
                  <a:srgbClr val="000000"/>
                </a:solidFill>
                <a:latin typeface="Times New Roman"/>
                <a:cs typeface="Times New Roman"/>
              </a:rPr>
              <a:t>1-</a:t>
            </a:r>
            <a:r>
              <a:rPr sz="1450" b="1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18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b="1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b="1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start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positive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terminal,</a:t>
            </a:r>
          </a:p>
          <a:p>
            <a:pPr marL="228917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ho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uld</a:t>
            </a:r>
            <a:r>
              <a:rPr sz="145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sign.</a:t>
            </a:r>
            <a:r>
              <a:rPr sz="145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hand,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start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op</a:t>
            </a:r>
          </a:p>
          <a:p>
            <a:pPr marL="228917" marR="0">
              <a:lnSpc>
                <a:spcPts val="1580"/>
              </a:lnSpc>
              <a:spcBef>
                <a:spcPts val="244"/>
              </a:spcBef>
              <a:spcAft>
                <a:spcPct val="0"/>
              </a:spcAft>
            </a:pP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posit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5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terminal,</a:t>
            </a:r>
            <a:r>
              <a:rPr sz="145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ho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uld</a:t>
            </a:r>
            <a:r>
              <a:rPr sz="145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give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  <a:p>
            <a:pPr marL="228917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sign.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b="1" spc="25">
                <a:solidFill>
                  <a:srgbClr val="000000"/>
                </a:solidFill>
                <a:latin typeface="Times New Roman"/>
                <a:cs typeface="Times New Roman"/>
              </a:rPr>
              <a:t>2-</a:t>
            </a:r>
            <a:r>
              <a:rPr sz="1450" b="1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18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b="1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b="1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40">
                <a:solidFill>
                  <a:srgbClr val="000000"/>
                </a:solidFill>
                <a:latin typeface="Times New Roman"/>
                <a:cs typeface="Times New Roman"/>
              </a:rPr>
              <a:t>me</a:t>
            </a:r>
            <a:r>
              <a:rPr sz="1450" b="1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0000"/>
                </a:solidFill>
                <a:latin typeface="Times New Roman"/>
                <a:cs typeface="Times New Roman"/>
              </a:rPr>
              <a:t>nts</a:t>
            </a:r>
            <a:r>
              <a:rPr sz="1450" b="1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0000"/>
                </a:solidFill>
                <a:latin typeface="Times New Roman"/>
                <a:cs typeface="Times New Roman"/>
              </a:rPr>
              <a:t>(resistances),</a:t>
            </a:r>
            <a:r>
              <a:rPr sz="1450" b="1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start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228917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direct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it,</a:t>
            </a:r>
            <a:r>
              <a:rPr sz="145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ho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uld</a:t>
            </a:r>
            <a:r>
              <a:rPr sz="145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give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sign.</a:t>
            </a:r>
          </a:p>
          <a:p>
            <a:pPr marL="228917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b="1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 b="1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0000"/>
                </a:solidFill>
                <a:latin typeface="Times New Roman"/>
                <a:cs typeface="Times New Roman"/>
              </a:rPr>
              <a:t>hand,</a:t>
            </a:r>
            <a:r>
              <a:rPr sz="1450" b="1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start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opposite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irection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228917" marR="0">
              <a:lnSpc>
                <a:spcPts val="1580"/>
              </a:lnSpc>
              <a:spcBef>
                <a:spcPts val="321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it,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then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ho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uld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posit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sign.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3715504"/>
            <a:ext cx="5777281" cy="71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9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mina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ls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(3.3)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4163432"/>
            <a:ext cx="180705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-V</a:t>
            </a:r>
            <a:r>
              <a:rPr sz="1450" spc="8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+V</a:t>
            </a:r>
            <a:r>
              <a:rPr sz="145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+V</a:t>
            </a:r>
            <a:r>
              <a:rPr sz="145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-V</a:t>
            </a:r>
            <a:r>
              <a:rPr sz="145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4852" y="4251705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06169" y="42517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40180" y="42517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26310" y="42517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4515052"/>
            <a:ext cx="1654492" cy="449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sz="1450" spc="7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+V</a:t>
            </a:r>
            <a:r>
              <a:rPr sz="145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1373504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20102" y="4614036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49362" y="46140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83055" y="46140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3559" y="4897492"/>
            <a:ext cx="306779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V,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45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7252" y="49857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78685" y="49857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22550" y="49857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5259696"/>
            <a:ext cx="2627903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-23" baseline="-15517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350" spc="6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57676" y="5622027"/>
            <a:ext cx="11661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(3.3)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798565" y="5622027"/>
            <a:ext cx="117568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(3.4)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3559" y="5984232"/>
            <a:ext cx="627773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(35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V).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6699241"/>
            <a:ext cx="55358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2:</a:t>
            </a:r>
            <a:r>
              <a:rPr sz="1450" b="1" spc="-12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(3.5)(a)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,</a:t>
            </a:r>
            <a:r>
              <a:rPr sz="1450" b="1" spc="-5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882896" y="67875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54878" y="67875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176016" y="9233637"/>
            <a:ext cx="1175685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(3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45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551296"/>
            <a:ext cx="6061898" cy="696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Ohm‘s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Kirchhoff‘s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</a:p>
          <a:p>
            <a:pPr marL="0" marR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lows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18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)(b).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1970778"/>
            <a:ext cx="153076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Ohm‘s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3">
                <a:solidFill>
                  <a:srgbClr val="000000"/>
                </a:solidFill>
                <a:latin typeface="Times New Roman"/>
                <a:cs typeface="Times New Roman"/>
              </a:rPr>
              <a:t>law,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2170803"/>
            <a:ext cx="3120175" cy="89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8279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654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i="1" spc="40" baseline="-156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around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  <a:p>
            <a:pPr marL="1468754" marR="0">
              <a:lnSpc>
                <a:spcPts val="165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91001" y="2160091"/>
            <a:ext cx="860502" cy="50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654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i="1" spc="-37" baseline="-156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41720" y="2170803"/>
            <a:ext cx="670272" cy="89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0" marR="0">
              <a:lnSpc>
                <a:spcPts val="1580"/>
              </a:lnSpc>
              <a:spcBef>
                <a:spcPts val="1724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93975" y="26788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56560" y="26788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59" y="2800088"/>
            <a:ext cx="3501948" cy="678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Substituting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</a:p>
          <a:p>
            <a:pPr marL="1554479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81501" y="3000366"/>
            <a:ext cx="4315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348734" y="3000366"/>
            <a:ext cx="77683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70270" y="3000366"/>
            <a:ext cx="7785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3559" y="3209916"/>
            <a:ext cx="31013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Substituting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finally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  <a:r>
              <a:rPr sz="1450" spc="-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41295" y="3410322"/>
            <a:ext cx="893199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i="1" spc="-11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47465" y="3399611"/>
            <a:ext cx="1083985" cy="501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i="1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3982204"/>
            <a:ext cx="5832044" cy="491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654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39" baseline="-156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(3.6)(a).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337940" y="6526251"/>
            <a:ext cx="1175685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(3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6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6890122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3559" y="7107657"/>
            <a:ext cx="6044970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around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7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6</a:t>
            </a:r>
            <a:r>
              <a:rPr sz="1450" b="1" spc="-37">
                <a:solidFill>
                  <a:srgbClr val="00B050"/>
                </a:solidFill>
                <a:latin typeface="Times New Roman"/>
                <a:cs typeface="Times New Roman"/>
              </a:rPr>
              <a:t>)(b)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result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7481054"/>
            <a:ext cx="401705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-12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+2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5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5">
                <a:solidFill>
                  <a:srgbClr val="000000"/>
                </a:solidFill>
                <a:latin typeface="Times New Roman"/>
                <a:cs typeface="Times New Roman"/>
              </a:rPr>
              <a:t>4i,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01394" y="75693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73124" y="75693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64689" y="75693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985135" y="75693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519170" y="75693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91184" y="7823021"/>
            <a:ext cx="38014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764410" y="7823021"/>
            <a:ext cx="2275568" cy="501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-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323076" y="7833732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3559" y="8243689"/>
            <a:ext cx="3588487" cy="700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Ohm‘s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  <a:p>
            <a:pPr marL="1258950" marR="0">
              <a:lnSpc>
                <a:spcPts val="1651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-35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3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179820" y="8453492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3559" y="8863321"/>
            <a:ext cx="313957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Substituting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yields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716785" y="9262567"/>
            <a:ext cx="1692370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+10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835271" y="9262567"/>
            <a:ext cx="85497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6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33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3559" y="9692695"/>
            <a:ext cx="5379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926589" y="9692695"/>
            <a:ext cx="988603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5517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-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48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46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5045515" cy="1354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4:</a:t>
            </a:r>
            <a:r>
              <a:rPr sz="1450" b="1" spc="-12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5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350" spc="6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open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witc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80"/>
              </a:lnSpc>
              <a:spcBef>
                <a:spcPts val="135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(3.7),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Kirchhoff‘s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laws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starting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(counter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clock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wis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direc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ion),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428231"/>
            <a:ext cx="231545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3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20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50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2952" y="2516504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2617926"/>
            <a:ext cx="115990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PHRHON+Cambria Math"/>
                <a:cs typeface="PHRHON+Cambria Math"/>
              </a:rPr>
              <a:t>∴</a:t>
            </a:r>
            <a:r>
              <a:rPr sz="1450" spc="3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25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sz="1450" b="1" spc="-6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9152" y="2716910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26734" y="3057516"/>
            <a:ext cx="116383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(3.7)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3753604"/>
            <a:ext cx="4479044" cy="94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53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8">
                <a:solidFill>
                  <a:srgbClr val="ED008D"/>
                </a:solidFill>
                <a:latin typeface="Times New Roman"/>
                <a:cs typeface="Times New Roman"/>
              </a:rPr>
              <a:t>5:</a:t>
            </a:r>
            <a:r>
              <a:rPr sz="1450" b="1" spc="32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unknown</a:t>
            </a:r>
            <a:r>
              <a:rPr sz="145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56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133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B050"/>
                </a:solidFill>
                <a:latin typeface="Times New Roman"/>
                <a:cs typeface="Times New Roman"/>
              </a:rPr>
              <a:t>ure</a:t>
            </a:r>
            <a:r>
              <a:rPr sz="1450" b="1" spc="1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(3.8),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Kirchhoff‘s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laws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ts val="221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4430513"/>
            <a:ext cx="3199937" cy="67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ABCDEFA,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40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5327" y="47188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2080" y="47188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16785" y="47188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3559" y="4829631"/>
            <a:ext cx="1836770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9759" y="49286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10919" y="49286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3559" y="5039181"/>
            <a:ext cx="2017700" cy="89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48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0" marR="0">
              <a:lnSpc>
                <a:spcPts val="1651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PHRHON+Cambria Math"/>
                <a:cs typeface="PHRHON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40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48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PHRHON+Cambria Math"/>
                <a:cs typeface="PHRHON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450" b="1" spc="-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r>
              <a:rPr sz="1450" b="1" spc="-6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9759" y="51381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10919" y="51381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7727" y="534796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35853" y="5460102"/>
            <a:ext cx="116383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(3.8)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72477" y="55483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559" y="6079482"/>
            <a:ext cx="3973386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6: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Kirchhoff‘s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Ohm‘s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Law,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polar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ity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00B050"/>
                </a:solidFill>
                <a:latin typeface="Times New Roman"/>
                <a:cs typeface="Times New Roman"/>
              </a:rPr>
              <a:t>(3.9).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6699241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72477" y="6898231"/>
            <a:ext cx="4068879" cy="88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arbitrarily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choose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directions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228917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350" spc="4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polar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</a:p>
          <a:p>
            <a:pPr marL="228917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0">
                <a:solidFill>
                  <a:srgbClr val="00B050"/>
                </a:solidFill>
                <a:latin typeface="Times New Roman"/>
                <a:cs typeface="Times New Roman"/>
              </a:rPr>
              <a:t>(3.10).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72477" y="7517738"/>
            <a:ext cx="3124073" cy="47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KCL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6803" y="7519154"/>
            <a:ext cx="117362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(3.9)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53769" y="7719432"/>
            <a:ext cx="19967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−I</a:t>
            </a:r>
            <a:r>
              <a:rPr sz="145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−I</a:t>
            </a:r>
            <a:r>
              <a:rPr sz="145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061335" y="7719432"/>
            <a:ext cx="4700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662045" y="7719432"/>
            <a:ext cx="1267701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−I</a:t>
            </a:r>
            <a:r>
              <a:rPr sz="145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  <a:p>
            <a:pPr marL="5753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900" spc="1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900" spc="17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15694" y="78077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792985" y="78077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050414" y="78077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3559" y="8129389"/>
            <a:ext cx="4421447" cy="67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Ohm‘s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resist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ive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branches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(3.10)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48677" y="8518334"/>
            <a:ext cx="33940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HRHON+Cambria Math"/>
                <a:cs typeface="PHRHON+Cambria Math"/>
              </a:rPr>
              <a:t>푉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346070" y="8518334"/>
            <a:ext cx="33940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HRHON+Cambria Math"/>
                <a:cs typeface="PHRHON+Cambria Math"/>
              </a:rPr>
              <a:t>푉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564005" y="8546909"/>
            <a:ext cx="339407" cy="63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HRHON+Cambria Math"/>
                <a:cs typeface="PHRHON+Cambria Math"/>
              </a:rPr>
              <a:t>푉</a:t>
            </a:r>
          </a:p>
          <a:p>
            <a:pPr marL="0" marR="0">
              <a:lnSpc>
                <a:spcPts val="1465"/>
              </a:lnSpc>
              <a:spcBef>
                <a:spcPts val="1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3559" y="8633281"/>
            <a:ext cx="2038103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PHRHON+Cambria Math"/>
                <a:cs typeface="PHRHON+Cambria Math"/>
              </a:rPr>
              <a:t>−</a:t>
            </a:r>
            <a:r>
              <a:rPr sz="1450" spc="11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00709" y="87322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63637" y="87322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098039" y="87322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58202" y="8766238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355595" y="8766238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3559" y="9130403"/>
            <a:ext cx="366109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Substituting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these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i)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above,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19759" y="9309544"/>
            <a:ext cx="33940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HRHON+Cambria Math"/>
                <a:cs typeface="PHRHON+Cambria Math"/>
              </a:rPr>
              <a:t>푉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068069" y="9309544"/>
            <a:ext cx="33940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HRHON+Cambria Math"/>
                <a:cs typeface="PHRHON+Cambria Math"/>
              </a:rPr>
              <a:t>푉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516380" y="9309544"/>
            <a:ext cx="339407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PHRHON+Cambria Math"/>
                <a:cs typeface="PHRHON+Cambria Math"/>
              </a:rPr>
              <a:t>푉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48677" y="9435520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296924" y="9435520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745360" y="9435520"/>
            <a:ext cx="60472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223641" y="9424809"/>
            <a:ext cx="108405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PHRHON+Cambria Math"/>
                <a:cs typeface="PHRHON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24</a:t>
            </a:r>
            <a:r>
              <a:rPr sz="1450" b="1" spc="8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19759" y="9557511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068069" y="9557511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516380" y="9557511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3559" y="9710559"/>
            <a:ext cx="509502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PHRHON+Cambria Math"/>
                <a:cs typeface="PHRHON+Cambria Math"/>
              </a:rPr>
              <a:t>∴</a:t>
            </a:r>
            <a:r>
              <a:rPr sz="145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V/2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24/2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24/6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24/4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550534" y="9721270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(3.10)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791527" y="98095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498725" y="98095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957954" y="980954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47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39952"/>
            <a:ext cx="6928886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7: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11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 b="1" spc="-17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0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Kirchhoff‘s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7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aws.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77029" y="1439290"/>
            <a:ext cx="3175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82490" y="1439290"/>
            <a:ext cx="3397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AG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1184" y="1560821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1760846"/>
            <a:ext cx="377026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(3.12)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40610" y="4020557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(3.11)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97450" y="4020557"/>
            <a:ext cx="126153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(3.12)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4581497"/>
            <a:ext cx="3825031" cy="47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VCB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0">
                <a:solidFill>
                  <a:srgbClr val="000000"/>
                </a:solidFill>
                <a:latin typeface="Times New Roman"/>
                <a:cs typeface="Times New Roman"/>
              </a:rPr>
              <a:t>VBH,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23920" y="46711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67201" y="46711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59230" y="4781359"/>
            <a:ext cx="4174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20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14826" y="4781359"/>
            <a:ext cx="4174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40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01394" y="4907017"/>
            <a:ext cx="531185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4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78710" y="4864578"/>
            <a:ext cx="762623" cy="551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45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56560" y="4907017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366515" y="4907017"/>
            <a:ext cx="521596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-35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34434" y="4864578"/>
            <a:ext cx="762369" cy="551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5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96924" y="5029009"/>
            <a:ext cx="757171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6+5+9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652520" y="5029009"/>
            <a:ext cx="7570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8+5+7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58202" y="5420081"/>
            <a:ext cx="6007675" cy="697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724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  <a:r>
              <a:rPr sz="1350" spc="15" baseline="-15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EC</a:t>
            </a:r>
            <a:r>
              <a:rPr sz="1450" spc="-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BHE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12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).</a:t>
            </a:r>
          </a:p>
          <a:p>
            <a:pPr marL="228917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0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54074" y="5729350"/>
            <a:ext cx="3175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64410" y="57293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41575" y="57293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34744" y="5850882"/>
            <a:ext cx="169209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58887" y="5939154"/>
            <a:ext cx="3175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859660" y="59391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546350" y="59391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73162" y="6040196"/>
            <a:ext cx="182743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5V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347465" y="6050907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024629" y="6040196"/>
            <a:ext cx="1882320" cy="449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7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10V</a:t>
            </a:r>
          </a:p>
          <a:p>
            <a:pPr marL="7620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900" spc="24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249362" y="61391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88210" y="61391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73162" y="6250127"/>
            <a:ext cx="254059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4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450" b="1" spc="-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1450" b="1" spc="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402080" y="6349110"/>
            <a:ext cx="3175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58202" y="6669126"/>
            <a:ext cx="5777348" cy="697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AG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ABHGA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-6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2).</a:t>
            </a:r>
          </a:p>
          <a:p>
            <a:pPr marL="228917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1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354074" y="6978395"/>
            <a:ext cx="3397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AG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792985" y="69783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479675" y="69783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34744" y="7099672"/>
            <a:ext cx="40714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516380" y="7099672"/>
            <a:ext cx="124353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258887" y="7187945"/>
            <a:ext cx="3397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AG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792985" y="7187945"/>
            <a:ext cx="915289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900" spc="47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87119" y="7289368"/>
            <a:ext cx="183679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6V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356990" y="7300079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996054" y="7289368"/>
            <a:ext cx="1882320" cy="449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7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145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14V</a:t>
            </a:r>
          </a:p>
          <a:p>
            <a:pPr marL="7620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900" spc="2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63637" y="73883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602105" y="73883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087119" y="7498918"/>
            <a:ext cx="251908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V</a:t>
            </a:r>
            <a:r>
              <a:rPr sz="1450" spc="15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  <a:r>
              <a:rPr sz="145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sz="1450" b="1" spc="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363599" y="7597902"/>
            <a:ext cx="3397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AG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3559" y="8024614"/>
            <a:ext cx="69900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0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3559" y="8239669"/>
            <a:ext cx="2925227" cy="96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331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2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38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  <a:r>
              <a:rPr sz="1200" spc="45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CB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3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BH</a:t>
            </a:r>
            <a:r>
              <a:rPr sz="1200" spc="33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0" baseline="-12500">
                <a:solidFill>
                  <a:srgbClr val="000000"/>
                </a:solidFill>
                <a:latin typeface="Times New Roman"/>
                <a:cs typeface="Times New Roman"/>
              </a:rPr>
              <a:t>HE</a:t>
            </a:r>
          </a:p>
          <a:p>
            <a:pPr marL="0" marR="0">
              <a:lnSpc>
                <a:spcPts val="1328"/>
              </a:lnSpc>
              <a:spcBef>
                <a:spcPts val="50"/>
              </a:spcBef>
              <a:spcAft>
                <a:spcPct val="0"/>
              </a:spcAft>
            </a:pPr>
            <a:r>
              <a:rPr sz="1200" spc="3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2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3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  <a:r>
              <a:rPr sz="1200" spc="47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CD</a:t>
            </a:r>
            <a:r>
              <a:rPr sz="1200" spc="34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2500">
                <a:solidFill>
                  <a:srgbClr val="000000"/>
                </a:solidFill>
                <a:latin typeface="Times New Roman"/>
                <a:cs typeface="Times New Roman"/>
              </a:rPr>
              <a:t>DA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2500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200" spc="-27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3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BH</a:t>
            </a:r>
            <a:r>
              <a:rPr sz="1200" spc="33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2500">
                <a:solidFill>
                  <a:srgbClr val="000000"/>
                </a:solidFill>
                <a:latin typeface="Times New Roman"/>
                <a:cs typeface="Times New Roman"/>
              </a:rPr>
              <a:t>HE</a:t>
            </a:r>
          </a:p>
          <a:p>
            <a:pPr marL="0" marR="0">
              <a:lnSpc>
                <a:spcPts val="141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25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66" baseline="-18000">
                <a:solidFill>
                  <a:srgbClr val="000000"/>
                </a:solidFill>
                <a:latin typeface="Times New Roman"/>
                <a:cs typeface="Times New Roman"/>
              </a:rPr>
              <a:t>CB</a:t>
            </a:r>
            <a:r>
              <a:rPr sz="1200" spc="-72" baseline="-18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50" i="1" spc="44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80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200" spc="52" baseline="-18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5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250" i="1" spc="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200" baseline="-180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228917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8000">
                <a:solidFill>
                  <a:srgbClr val="000000"/>
                </a:solidFill>
                <a:latin typeface="Times New Roman"/>
                <a:cs typeface="Times New Roman"/>
              </a:rPr>
              <a:t>HE</a:t>
            </a:r>
            <a:r>
              <a:rPr sz="1200" spc="16" baseline="-18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50" i="1" spc="44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80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200" spc="52" baseline="-18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5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250" i="1" spc="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200" baseline="-180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376040" y="8240860"/>
            <a:ext cx="393498" cy="39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ct val="0"/>
              </a:spcBef>
              <a:spcAft>
                <a:spcPct val="0"/>
              </a:spcAft>
            </a:pPr>
            <a:r>
              <a:rPr sz="1200" spc="3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805301" y="8240860"/>
            <a:ext cx="2606837" cy="406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ct val="0"/>
              </a:spcBef>
              <a:spcAft>
                <a:spcPct val="0"/>
              </a:spcAft>
            </a:pPr>
            <a:r>
              <a:rPr sz="1200" spc="-4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  <a:r>
              <a:rPr sz="1200" spc="47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CB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3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BH</a:t>
            </a:r>
            <a:r>
              <a:rPr sz="1200" spc="30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2500">
                <a:solidFill>
                  <a:srgbClr val="000000"/>
                </a:solidFill>
                <a:latin typeface="Times New Roman"/>
                <a:cs typeface="Times New Roman"/>
              </a:rPr>
              <a:t>HG</a:t>
            </a:r>
            <a:r>
              <a:rPr sz="1200" spc="-73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3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-52" baseline="-12500">
                <a:solidFill>
                  <a:srgbClr val="000000"/>
                </a:solidFill>
                <a:latin typeface="Times New Roman"/>
                <a:cs typeface="Times New Roman"/>
              </a:rPr>
              <a:t>GF</a:t>
            </a:r>
            <a:r>
              <a:rPr sz="1200" spc="61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FE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395090" y="8412564"/>
            <a:ext cx="4010962" cy="406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ct val="0"/>
              </a:spcBef>
              <a:spcAft>
                <a:spcPct val="0"/>
              </a:spcAft>
            </a:pPr>
            <a:r>
              <a:rPr sz="1200" spc="3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200" spc="14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9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= V</a:t>
            </a:r>
            <a:r>
              <a:rPr sz="1200" spc="10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2500">
                <a:solidFill>
                  <a:srgbClr val="000000"/>
                </a:solidFill>
                <a:latin typeface="Times New Roman"/>
                <a:cs typeface="Times New Roman"/>
              </a:rPr>
              <a:t>DA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2500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200" spc="-29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BH</a:t>
            </a:r>
            <a:r>
              <a:rPr sz="1200" spc="34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2500">
                <a:solidFill>
                  <a:srgbClr val="000000"/>
                </a:solidFill>
                <a:latin typeface="Times New Roman"/>
                <a:cs typeface="Times New Roman"/>
              </a:rPr>
              <a:t>HG</a:t>
            </a:r>
            <a:r>
              <a:rPr sz="1200" spc="-73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3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-52" baseline="-12500">
                <a:solidFill>
                  <a:srgbClr val="000000"/>
                </a:solidFill>
                <a:latin typeface="Times New Roman"/>
                <a:cs typeface="Times New Roman"/>
              </a:rPr>
              <a:t>GF</a:t>
            </a:r>
            <a:r>
              <a:rPr sz="1200" spc="60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FE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891026" y="8474053"/>
            <a:ext cx="286284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4282059" y="8474053"/>
            <a:ext cx="297949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CD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772477" y="8966432"/>
            <a:ext cx="842803" cy="433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8000">
                <a:solidFill>
                  <a:srgbClr val="000000"/>
                </a:solidFill>
                <a:latin typeface="Times New Roman"/>
                <a:cs typeface="Times New Roman"/>
              </a:rPr>
              <a:t>BH</a:t>
            </a:r>
            <a:r>
              <a:rPr sz="1200" spc="107" baseline="-18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47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3559" y="9155921"/>
            <a:ext cx="5743550" cy="39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25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66" baseline="-18000">
                <a:solidFill>
                  <a:srgbClr val="000000"/>
                </a:solidFill>
                <a:latin typeface="Times New Roman"/>
                <a:cs typeface="Times New Roman"/>
              </a:rPr>
              <a:t>CB</a:t>
            </a:r>
            <a:r>
              <a:rPr sz="1200" spc="-72" baseline="-18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8000">
                <a:solidFill>
                  <a:srgbClr val="000000"/>
                </a:solidFill>
                <a:latin typeface="Times New Roman"/>
                <a:cs typeface="Times New Roman"/>
              </a:rPr>
              <a:t>BH</a:t>
            </a:r>
            <a:r>
              <a:rPr sz="1200" spc="108" baseline="-18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8000">
                <a:solidFill>
                  <a:srgbClr val="000000"/>
                </a:solidFill>
                <a:latin typeface="Times New Roman"/>
                <a:cs typeface="Times New Roman"/>
              </a:rPr>
              <a:t>HE</a:t>
            </a:r>
            <a:r>
              <a:rPr sz="1200" spc="15" baseline="-18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08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25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5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2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08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25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2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25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08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25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2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5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5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5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4863719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269870" y="9236688"/>
            <a:ext cx="222284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622550" y="9236688"/>
            <a:ext cx="222284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099435" y="9236688"/>
            <a:ext cx="222284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452495" y="9236688"/>
            <a:ext cx="228065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938904" y="9236688"/>
            <a:ext cx="228065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282059" y="9236688"/>
            <a:ext cx="216400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711446" y="9236688"/>
            <a:ext cx="222284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054600" y="9236688"/>
            <a:ext cx="216400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43559" y="9545801"/>
            <a:ext cx="5785391" cy="40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2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4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2500">
                <a:solidFill>
                  <a:srgbClr val="000000"/>
                </a:solidFill>
                <a:latin typeface="Times New Roman"/>
                <a:cs typeface="Times New Roman"/>
              </a:rPr>
              <a:t>AG</a:t>
            </a:r>
            <a:r>
              <a:rPr sz="1200" spc="-73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37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1" baseline="-12500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200" spc="-27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baseline="-12500">
                <a:solidFill>
                  <a:srgbClr val="000000"/>
                </a:solidFill>
                <a:latin typeface="Times New Roman"/>
                <a:cs typeface="Times New Roman"/>
              </a:rPr>
              <a:t>BH</a:t>
            </a:r>
            <a:r>
              <a:rPr sz="1200" spc="30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-4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97" baseline="-12500">
                <a:solidFill>
                  <a:srgbClr val="000000"/>
                </a:solidFill>
                <a:latin typeface="Times New Roman"/>
                <a:cs typeface="Times New Roman"/>
              </a:rPr>
              <a:t>HG</a:t>
            </a:r>
            <a:r>
              <a:rPr sz="1200" spc="77" baseline="-12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200" spc="-25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200" spc="5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2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46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2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2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200" spc="46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2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– V</a:t>
            </a:r>
            <a:r>
              <a:rPr sz="12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2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= V</a:t>
            </a:r>
            <a:r>
              <a:rPr sz="1200" spc="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2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2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613025" y="9608480"/>
            <a:ext cx="228065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2956560" y="9608480"/>
            <a:ext cx="222284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395090" y="9608480"/>
            <a:ext cx="222284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3729101" y="9608480"/>
            <a:ext cx="228065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4177029" y="9608480"/>
            <a:ext cx="228065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4501515" y="9608480"/>
            <a:ext cx="228065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4892421" y="9608480"/>
            <a:ext cx="228065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235828" y="9608480"/>
            <a:ext cx="228065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569584" y="9608480"/>
            <a:ext cx="304265" cy="2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13"/>
              </a:lnSpc>
              <a:spcBef>
                <a:spcPct val="0"/>
              </a:spcBef>
              <a:spcAft>
                <a:spcPct val="0"/>
              </a:spcAft>
            </a:pPr>
            <a:r>
              <a:rPr sz="800" spc="21">
                <a:solidFill>
                  <a:srgbClr val="000000"/>
                </a:solidFill>
                <a:latin typeface="Times New Roman"/>
                <a:cs typeface="Times New Roman"/>
              </a:rPr>
              <a:t>AG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48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4816469" cy="1535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8: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</a:p>
          <a:p>
            <a:pPr marL="0" marR="0">
              <a:lnSpc>
                <a:spcPts val="1727"/>
              </a:lnSpc>
              <a:spcBef>
                <a:spcPts val="59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13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lue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resistance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ohm,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Kirchhoff‘s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8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aws.</a:t>
            </a:r>
          </a:p>
          <a:p>
            <a:pPr marL="47625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Indicate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currents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direct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branches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726"/>
              </a:lnSpc>
              <a:spcBef>
                <a:spcPts val="59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14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600063"/>
            <a:ext cx="4800937" cy="67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Kirchhoff‘s</a:t>
            </a:r>
            <a:r>
              <a:rPr sz="1450" spc="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231F20"/>
                </a:solidFill>
                <a:latin typeface="Times New Roman"/>
                <a:cs typeface="Times New Roman"/>
              </a:rPr>
              <a:t>Seco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nd</a:t>
            </a:r>
            <a:r>
              <a:rPr sz="1450" spc="5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4">
                <a:solidFill>
                  <a:srgbClr val="231F20"/>
                </a:solidFill>
                <a:latin typeface="Times New Roman"/>
                <a:cs typeface="Times New Roman"/>
              </a:rPr>
              <a:t>law</a:t>
            </a:r>
            <a:r>
              <a:rPr sz="1450" spc="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closed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uit</a:t>
            </a:r>
            <a:r>
              <a:rPr sz="145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25">
                <a:solidFill>
                  <a:srgbClr val="231F20"/>
                </a:solidFill>
                <a:latin typeface="Times New Roman"/>
                <a:cs typeface="Times New Roman"/>
              </a:rPr>
              <a:t>ABDA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000366"/>
            <a:ext cx="2941141" cy="1516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10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Similarly,</a:t>
            </a:r>
            <a:r>
              <a:rPr sz="1450" spc="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18">
                <a:solidFill>
                  <a:srgbClr val="231F20"/>
                </a:solidFill>
                <a:latin typeface="Times New Roman"/>
                <a:cs typeface="Times New Roman"/>
              </a:rPr>
              <a:t>BCDB</a:t>
            </a:r>
            <a:r>
              <a:rPr sz="1450" i="1" spc="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gives</a:t>
            </a:r>
          </a:p>
          <a:p>
            <a:pPr marL="0" marR="0">
              <a:lnSpc>
                <a:spcPts val="150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 spc="-38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38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38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1450" spc="9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80"/>
              </a:lnSpc>
              <a:spcBef>
                <a:spcPts val="194"/>
              </a:spcBef>
              <a:spcAft>
                <a:spcPct val="0"/>
              </a:spcAft>
            </a:pP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Lastly,</a:t>
            </a:r>
            <a:r>
              <a:rPr sz="1450" spc="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 spc="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18">
                <a:solidFill>
                  <a:srgbClr val="231F20"/>
                </a:solidFill>
                <a:latin typeface="Times New Roman"/>
                <a:cs typeface="Times New Roman"/>
              </a:rPr>
              <a:t>ADCEA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get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4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43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1450" spc="-1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80"/>
              </a:lnSpc>
              <a:spcBef>
                <a:spcPts val="196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-6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Eq.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 spc="-27">
                <a:solidFill>
                  <a:srgbClr val="231F20"/>
                </a:solidFill>
                <a:latin typeface="Times New Roman"/>
                <a:cs typeface="Times New Roman"/>
              </a:rPr>
              <a:t>ii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),</a:t>
            </a:r>
            <a:r>
              <a:rPr sz="1450" spc="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231F20"/>
                </a:solidFill>
                <a:latin typeface="Times New Roman"/>
                <a:cs typeface="Times New Roman"/>
              </a:rPr>
              <a:t>get,</a:t>
            </a:r>
            <a:r>
              <a:rPr sz="1450" spc="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89479" y="3000366"/>
            <a:ext cx="4315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33166" y="3000366"/>
            <a:ext cx="1785921" cy="129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49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10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50" spc="16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...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 spc="46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</a:p>
          <a:p>
            <a:pPr marL="19049" marR="0">
              <a:lnSpc>
                <a:spcPts val="1580"/>
              </a:lnSpc>
              <a:spcBef>
                <a:spcPts val="1522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50" spc="10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...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 spc="10">
                <a:solidFill>
                  <a:srgbClr val="ED008D"/>
                </a:solidFill>
                <a:latin typeface="Times New Roman"/>
                <a:cs typeface="Times New Roman"/>
              </a:rPr>
              <a:t>ii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</a:p>
          <a:p>
            <a:pPr marL="0" marR="0">
              <a:lnSpc>
                <a:spcPts val="1580"/>
              </a:lnSpc>
              <a:spcBef>
                <a:spcPts val="1722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...</a:t>
            </a:r>
            <a:r>
              <a:rPr sz="1450" b="1" spc="-108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 spc="21">
                <a:solidFill>
                  <a:srgbClr val="ED008D"/>
                </a:solidFill>
                <a:latin typeface="Times New Roman"/>
                <a:cs typeface="Times New Roman"/>
              </a:rPr>
              <a:t>iii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93384" y="3809214"/>
            <a:ext cx="1261538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7">
                <a:solidFill>
                  <a:srgbClr val="00B050"/>
                </a:solidFill>
                <a:latin typeface="Times New Roman"/>
                <a:cs typeface="Times New Roman"/>
              </a:rPr>
              <a:t>(3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13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4249157"/>
            <a:ext cx="49052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Substituting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1450" i="1" spc="-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ithe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Eq.(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ii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Eq.(</a:t>
            </a:r>
            <a:r>
              <a:rPr sz="1450" i="1" spc="-27">
                <a:solidFill>
                  <a:srgbClr val="231F20"/>
                </a:solidFill>
                <a:latin typeface="Times New Roman"/>
                <a:cs typeface="Times New Roman"/>
              </a:rPr>
              <a:t>iii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),</a:t>
            </a:r>
            <a:r>
              <a:rPr sz="1450" spc="5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76016" y="4440038"/>
            <a:ext cx="1081231" cy="686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10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39209" y="4440038"/>
            <a:ext cx="663773" cy="686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...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iv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</a:p>
          <a:p>
            <a:pPr marL="3810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...</a:t>
            </a:r>
            <a:r>
              <a:rPr sz="1450" b="1" spc="-108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 spc="3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559" y="4849867"/>
            <a:ext cx="297523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Subtracting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Eq.</a:t>
            </a:r>
            <a:r>
              <a:rPr sz="1450" spc="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 spc="3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(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iv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we</a:t>
            </a:r>
            <a:r>
              <a:rPr sz="1450" spc="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59" y="5068942"/>
            <a:ext cx="1223593" cy="677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92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Eq.</a:t>
            </a:r>
            <a:r>
              <a:rPr sz="1450" spc="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50" i="1" spc="-36">
                <a:solidFill>
                  <a:srgbClr val="231F20"/>
                </a:solidFill>
                <a:latin typeface="Times New Roman"/>
                <a:cs typeface="Times New Roman"/>
              </a:rPr>
              <a:t>iv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59660" y="5068942"/>
            <a:ext cx="4315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27300" y="5068942"/>
            <a:ext cx="1712709" cy="677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i="1" spc="-10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5/4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=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FF0000"/>
                </a:solidFill>
                <a:latin typeface="Times New Roman"/>
                <a:cs typeface="Times New Roman"/>
              </a:rPr>
              <a:t>1.24</a:t>
            </a:r>
            <a:r>
              <a:rPr sz="1450" b="1" spc="6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450" i="1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25/4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6.25</a:t>
            </a:r>
            <a:r>
              <a:rPr sz="1450" b="1" spc="-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5679177"/>
            <a:ext cx="4459768" cy="1087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branch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61">
                <a:solidFill>
                  <a:srgbClr val="231F20"/>
                </a:solidFill>
                <a:latin typeface="Times New Roman"/>
                <a:cs typeface="Times New Roman"/>
              </a:rPr>
              <a:t>AB</a:t>
            </a:r>
            <a:r>
              <a:rPr sz="1450" i="1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branch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11">
                <a:solidFill>
                  <a:srgbClr val="231F20"/>
                </a:solidFill>
                <a:latin typeface="Times New Roman"/>
                <a:cs typeface="Times New Roman"/>
              </a:rPr>
              <a:t>BC</a:t>
            </a:r>
            <a:r>
              <a:rPr sz="1450" i="1" spc="-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6.25</a:t>
            </a:r>
            <a:r>
              <a:rPr sz="1450" b="1" spc="-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branch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11">
                <a:solidFill>
                  <a:srgbClr val="231F20"/>
                </a:solidFill>
                <a:latin typeface="Times New Roman"/>
                <a:cs typeface="Times New Roman"/>
              </a:rPr>
              <a:t>BD</a:t>
            </a:r>
            <a:r>
              <a:rPr sz="1450" i="1" spc="-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branch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61">
                <a:solidFill>
                  <a:srgbClr val="231F20"/>
                </a:solidFill>
                <a:latin typeface="Times New Roman"/>
                <a:cs typeface="Times New Roman"/>
              </a:rPr>
              <a:t>AD</a:t>
            </a:r>
            <a:r>
              <a:rPr sz="1450" i="1" spc="7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branch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DC</a:t>
            </a:r>
            <a:r>
              <a:rPr sz="1450" i="1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1.25</a:t>
            </a:r>
            <a:r>
              <a:rPr sz="1450" b="1" spc="-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branch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CEA</a:t>
            </a:r>
            <a:r>
              <a:rPr sz="1450" i="1" spc="-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6.25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+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1.25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=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FF0000"/>
                </a:solidFill>
                <a:latin typeface="Times New Roman"/>
                <a:cs typeface="Times New Roman"/>
              </a:rPr>
              <a:t>7.5 </a:t>
            </a:r>
            <a:r>
              <a:rPr sz="1450" b="1" spc="-72">
                <a:solidFill>
                  <a:srgbClr val="FF0000"/>
                </a:solidFill>
                <a:latin typeface="Times New Roman"/>
                <a:cs typeface="Times New Roman"/>
              </a:rPr>
              <a:t>A.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79109" y="6907632"/>
            <a:ext cx="1261791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7">
                <a:solidFill>
                  <a:srgbClr val="00B050"/>
                </a:solidFill>
                <a:latin typeface="Times New Roman"/>
                <a:cs typeface="Times New Roman"/>
              </a:rPr>
              <a:t>ure</a:t>
            </a:r>
            <a:r>
              <a:rPr sz="1450" b="1" spc="1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(3.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14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7738482"/>
            <a:ext cx="38971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7030A0"/>
                </a:solidFill>
                <a:latin typeface="Times New Roman"/>
                <a:cs typeface="Times New Roman"/>
              </a:rPr>
              <a:t>H.W.:</a:t>
            </a:r>
            <a:r>
              <a:rPr sz="1450" b="1" spc="-74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ED008D"/>
                </a:solidFill>
                <a:latin typeface="Times New Roman"/>
                <a:cs typeface="Times New Roman"/>
              </a:rPr>
              <a:t>7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p.d.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ac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ros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AC.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49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599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2019-10-29T09:34:34Z</dcterms:modified>
</cp:coreProperties>
</file>